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5"/>
  </p:notesMasterIdLst>
  <p:sldIdLst>
    <p:sldId id="256" r:id="rId2"/>
    <p:sldId id="257" r:id="rId3"/>
    <p:sldId id="279" r:id="rId4"/>
    <p:sldId id="280" r:id="rId5"/>
    <p:sldId id="281" r:id="rId6"/>
    <p:sldId id="278" r:id="rId7"/>
    <p:sldId id="277" r:id="rId8"/>
    <p:sldId id="262" r:id="rId9"/>
    <p:sldId id="263" r:id="rId10"/>
    <p:sldId id="264" r:id="rId11"/>
    <p:sldId id="265" r:id="rId12"/>
    <p:sldId id="266" r:id="rId13"/>
    <p:sldId id="267" r:id="rId14"/>
    <p:sldId id="268" r:id="rId15"/>
    <p:sldId id="269" r:id="rId16"/>
    <p:sldId id="270" r:id="rId17"/>
    <p:sldId id="260" r:id="rId18"/>
    <p:sldId id="271" r:id="rId19"/>
    <p:sldId id="272" r:id="rId20"/>
    <p:sldId id="273" r:id="rId21"/>
    <p:sldId id="275" r:id="rId22"/>
    <p:sldId id="274" r:id="rId23"/>
    <p:sldId id="27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A68F64-4C1F-43E8-8414-F41EA40C10CF}" type="datetimeFigureOut">
              <a:rPr lang="en-US" smtClean="0"/>
              <a:pPr/>
              <a:t>3/14/2011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5E810D-1743-4B10-B602-881F5E173E4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5B38E615-5017-4C89-8811-41964C721CA2}" type="slidenum">
              <a:rPr lang="en-US"/>
              <a:pPr/>
              <a:t>22</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0E7FFFE-4AEF-4036-BA2F-7DB560F83A70}" type="datetimeFigureOut">
              <a:rPr lang="en-US" smtClean="0"/>
              <a:pPr/>
              <a:t>3/14/2011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EF9936C-DBB9-4057-99F3-E5640D8ED35D}"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E7FFFE-4AEF-4036-BA2F-7DB560F83A70}"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E7FFFE-4AEF-4036-BA2F-7DB560F83A70}"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9222B056-315A-4C9D-8786-BE89813BFEA1}"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B1EBD5CF-CEEB-4BEB-B765-587AA35C1E13}"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E7FFFE-4AEF-4036-BA2F-7DB560F83A70}"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0E7FFFE-4AEF-4036-BA2F-7DB560F83A70}"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EF9936C-DBB9-4057-99F3-E5640D8ED35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E7FFFE-4AEF-4036-BA2F-7DB560F83A70}" type="datetimeFigureOut">
              <a:rPr lang="en-US" smtClean="0"/>
              <a:pPr/>
              <a:t>3/14/2011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0E7FFFE-4AEF-4036-BA2F-7DB560F83A70}" type="datetimeFigureOut">
              <a:rPr lang="en-US" smtClean="0"/>
              <a:pPr/>
              <a:t>3/14/2011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0E7FFFE-4AEF-4036-BA2F-7DB560F83A70}" type="datetimeFigureOut">
              <a:rPr lang="en-US" smtClean="0"/>
              <a:pPr/>
              <a:t>3/14/2011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E7FFFE-4AEF-4036-BA2F-7DB560F83A70}" type="datetimeFigureOut">
              <a:rPr lang="en-US" smtClean="0"/>
              <a:pPr/>
              <a:t>3/14/2011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E7FFFE-4AEF-4036-BA2F-7DB560F83A70}" type="datetimeFigureOut">
              <a:rPr lang="en-US" smtClean="0"/>
              <a:pPr/>
              <a:t>3/14/2011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0E7FFFE-4AEF-4036-BA2F-7DB560F83A70}" type="datetimeFigureOut">
              <a:rPr lang="en-US" smtClean="0"/>
              <a:pPr/>
              <a:t>3/14/2011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F9936C-DBB9-4057-99F3-E5640D8ED3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0E7FFFE-4AEF-4036-BA2F-7DB560F83A70}" type="datetimeFigureOut">
              <a:rPr lang="en-US" smtClean="0"/>
              <a:pPr/>
              <a:t>3/14/2011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EF9936C-DBB9-4057-99F3-E5640D8ED35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2.xml"/><Relationship Id="rId1" Type="http://schemas.openxmlformats.org/officeDocument/2006/relationships/video" Target="file:///C:\Users\Sejal\Documents\United%20States%20History%20Sem%202\Unit%201\day%208%20Government%20checks%20and%20balances\Nixon_s%20Resignation%20Speech%20%5bwww.keepvid.com%5d.mp4"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Nixon and checks and balances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457200" y="0"/>
            <a:ext cx="8229600" cy="1143000"/>
          </a:xfrm>
        </p:spPr>
        <p:txBody>
          <a:bodyPr/>
          <a:lstStyle/>
          <a:p>
            <a:pPr eaLnBrk="1" hangingPunct="1">
              <a:defRPr/>
            </a:pPr>
            <a:r>
              <a:rPr lang="en-US" smtClean="0"/>
              <a:t>The Election of 1972</a:t>
            </a:r>
          </a:p>
        </p:txBody>
      </p:sp>
      <p:pic>
        <p:nvPicPr>
          <p:cNvPr id="12292" name="Picture 6" descr="1972%20map"/>
          <p:cNvPicPr>
            <a:picLocks noGrp="1" noChangeAspect="1" noChangeArrowheads="1"/>
          </p:cNvPicPr>
          <p:nvPr>
            <p:ph sz="half" idx="1"/>
          </p:nvPr>
        </p:nvPicPr>
        <p:blipFill>
          <a:blip r:embed="rId2" cstate="print"/>
          <a:stretch>
            <a:fillRect/>
          </a:stretch>
        </p:blipFill>
        <p:spPr>
          <a:xfrm>
            <a:off x="2538523" y="1600200"/>
            <a:ext cx="4066954" cy="2185988"/>
          </a:xfrm>
          <a:noFill/>
        </p:spPr>
      </p:pic>
      <p:sp>
        <p:nvSpPr>
          <p:cNvPr id="25605" name="Rectangle 5"/>
          <p:cNvSpPr>
            <a:spLocks noGrp="1" noChangeArrowheads="1"/>
          </p:cNvSpPr>
          <p:nvPr>
            <p:ph type="body" sz="half" idx="2"/>
          </p:nvPr>
        </p:nvSpPr>
        <p:spPr>
          <a:xfrm>
            <a:off x="685800" y="5538787"/>
            <a:ext cx="8229600" cy="1014413"/>
          </a:xfrm>
        </p:spPr>
        <p:txBody>
          <a:bodyPr/>
          <a:lstStyle/>
          <a:p>
            <a:pPr eaLnBrk="1" hangingPunct="1">
              <a:defRPr/>
            </a:pPr>
            <a:r>
              <a:rPr lang="en-US" sz="2000" dirty="0" smtClean="0"/>
              <a:t>Despite the growing stain of Watergate, which had not yet reached the President, Nixon won by the largest margin in history to that point.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normAutofit fontScale="90000"/>
          </a:bodyPr>
          <a:lstStyle/>
          <a:p>
            <a:pPr eaLnBrk="1" hangingPunct="1">
              <a:defRPr/>
            </a:pPr>
            <a:r>
              <a:rPr lang="en-US" sz="4000" smtClean="0"/>
              <a:t>The Watergate Investigations: Judge John Sirica</a:t>
            </a:r>
          </a:p>
        </p:txBody>
      </p:sp>
      <p:pic>
        <p:nvPicPr>
          <p:cNvPr id="13316" name="Picture 6" descr="sirica"/>
          <p:cNvPicPr>
            <a:picLocks noGrp="1" noChangeAspect="1" noChangeArrowheads="1"/>
          </p:cNvPicPr>
          <p:nvPr>
            <p:ph sz="half" idx="1"/>
          </p:nvPr>
        </p:nvPicPr>
        <p:blipFill>
          <a:blip r:embed="rId2" cstate="print"/>
          <a:srcRect/>
          <a:stretch>
            <a:fillRect/>
          </a:stretch>
        </p:blipFill>
        <p:spPr>
          <a:xfrm>
            <a:off x="457200" y="1981200"/>
            <a:ext cx="3810000" cy="3810000"/>
          </a:xfrm>
          <a:noFill/>
        </p:spPr>
      </p:pic>
      <p:sp>
        <p:nvSpPr>
          <p:cNvPr id="27653" name="Rectangle 5"/>
          <p:cNvSpPr>
            <a:spLocks noGrp="1" noChangeArrowheads="1"/>
          </p:cNvSpPr>
          <p:nvPr>
            <p:ph type="body" sz="half" idx="2"/>
          </p:nvPr>
        </p:nvSpPr>
        <p:spPr/>
        <p:txBody>
          <a:bodyPr>
            <a:normAutofit fontScale="92500" lnSpcReduction="20000"/>
          </a:bodyPr>
          <a:lstStyle/>
          <a:p>
            <a:pPr eaLnBrk="1" hangingPunct="1">
              <a:lnSpc>
                <a:spcPct val="90000"/>
              </a:lnSpc>
              <a:defRPr/>
            </a:pPr>
            <a:r>
              <a:rPr lang="en-US" sz="2000" smtClean="0"/>
              <a:t>Watergate came to be investigated by a Special Prosecutor, a Senate committee, and by the judge in the original break-in case.</a:t>
            </a:r>
          </a:p>
          <a:p>
            <a:pPr eaLnBrk="1" hangingPunct="1">
              <a:lnSpc>
                <a:spcPct val="90000"/>
              </a:lnSpc>
              <a:defRPr/>
            </a:pPr>
            <a:r>
              <a:rPr lang="en-US" sz="2000" smtClean="0"/>
              <a:t>Judge Sirica refused to believe that the burglars had acted alone. </a:t>
            </a:r>
          </a:p>
          <a:p>
            <a:pPr eaLnBrk="1" hangingPunct="1">
              <a:lnSpc>
                <a:spcPct val="90000"/>
              </a:lnSpc>
              <a:defRPr/>
            </a:pPr>
            <a:r>
              <a:rPr lang="en-US" sz="2000" smtClean="0"/>
              <a:t>In March 1973, defendant James W. McCord sent a letter to Sirica confirming that it was a conspiracy. </a:t>
            </a:r>
          </a:p>
          <a:p>
            <a:pPr eaLnBrk="1" hangingPunct="1">
              <a:lnSpc>
                <a:spcPct val="90000"/>
              </a:lnSpc>
              <a:defRPr/>
            </a:pPr>
            <a:r>
              <a:rPr lang="en-US" sz="2000" smtClean="0"/>
              <a:t>Sirica’s investigation transformed Watergate from the story of a “third-rate burglary” to a scandal reaching the highest points in government.</a:t>
            </a:r>
            <a:br>
              <a:rPr lang="en-US" sz="2000" smtClean="0"/>
            </a:br>
            <a:endParaRPr lang="en-US" sz="20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p:txBody>
          <a:bodyPr>
            <a:normAutofit fontScale="90000"/>
          </a:bodyPr>
          <a:lstStyle/>
          <a:p>
            <a:pPr eaLnBrk="1" hangingPunct="1">
              <a:defRPr/>
            </a:pPr>
            <a:r>
              <a:rPr lang="en-US" sz="4000" smtClean="0"/>
              <a:t>Senate Investigation and the Oval Office Tapes</a:t>
            </a:r>
          </a:p>
        </p:txBody>
      </p:sp>
      <p:pic>
        <p:nvPicPr>
          <p:cNvPr id="14340" name="Picture 6" descr="john%20dean%20and%20nixon%20time%20cover"/>
          <p:cNvPicPr>
            <a:picLocks noGrp="1" noChangeAspect="1" noChangeArrowheads="1"/>
          </p:cNvPicPr>
          <p:nvPr>
            <p:ph sz="half" idx="1"/>
          </p:nvPr>
        </p:nvPicPr>
        <p:blipFill>
          <a:blip r:embed="rId2" cstate="print"/>
          <a:stretch>
            <a:fillRect/>
          </a:stretch>
        </p:blipFill>
        <p:spPr>
          <a:xfrm>
            <a:off x="758867" y="1600200"/>
            <a:ext cx="3435266" cy="4525963"/>
          </a:xfrm>
          <a:noFill/>
        </p:spPr>
      </p:pic>
      <p:sp>
        <p:nvSpPr>
          <p:cNvPr id="31749" name="Rectangle 5"/>
          <p:cNvSpPr>
            <a:spLocks noGrp="1" noChangeArrowheads="1"/>
          </p:cNvSpPr>
          <p:nvPr>
            <p:ph type="body" sz="half" idx="2"/>
          </p:nvPr>
        </p:nvSpPr>
        <p:spPr/>
        <p:txBody>
          <a:bodyPr/>
          <a:lstStyle/>
          <a:p>
            <a:pPr eaLnBrk="1" hangingPunct="1">
              <a:lnSpc>
                <a:spcPct val="90000"/>
              </a:lnSpc>
              <a:defRPr/>
            </a:pPr>
            <a:r>
              <a:rPr lang="en-US" sz="1800" smtClean="0"/>
              <a:t>The Senate began hearings into Watergate in May 1973. </a:t>
            </a:r>
          </a:p>
          <a:p>
            <a:pPr eaLnBrk="1" hangingPunct="1">
              <a:lnSpc>
                <a:spcPct val="90000"/>
              </a:lnSpc>
              <a:defRPr/>
            </a:pPr>
            <a:r>
              <a:rPr lang="en-US" sz="1800" smtClean="0"/>
              <a:t>The hearings were televised in their entirety. </a:t>
            </a:r>
          </a:p>
          <a:p>
            <a:pPr eaLnBrk="1" hangingPunct="1">
              <a:lnSpc>
                <a:spcPct val="90000"/>
              </a:lnSpc>
              <a:defRPr/>
            </a:pPr>
            <a:r>
              <a:rPr lang="en-US" sz="1800" smtClean="0"/>
              <a:t>They focused on when the President knew of the break-in. </a:t>
            </a:r>
          </a:p>
          <a:p>
            <a:pPr eaLnBrk="1" hangingPunct="1">
              <a:lnSpc>
                <a:spcPct val="90000"/>
              </a:lnSpc>
              <a:defRPr/>
            </a:pPr>
            <a:r>
              <a:rPr lang="en-US" sz="1800" smtClean="0"/>
              <a:t>In June 1973, former White House legal counsel John Dean delivered devastating testimony that implicated Nixon from the earliest days of Watergate. </a:t>
            </a:r>
            <a:br>
              <a:rPr lang="en-US" sz="1800" smtClean="0"/>
            </a:br>
            <a:endParaRPr lang="en-US" sz="18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00" name="Rectangle 8"/>
          <p:cNvSpPr>
            <a:spLocks noGrp="1" noRot="1" noChangeArrowheads="1"/>
          </p:cNvSpPr>
          <p:nvPr>
            <p:ph type="title"/>
          </p:nvPr>
        </p:nvSpPr>
        <p:spPr/>
        <p:txBody>
          <a:bodyPr>
            <a:normAutofit fontScale="90000"/>
          </a:bodyPr>
          <a:lstStyle/>
          <a:p>
            <a:pPr eaLnBrk="1" hangingPunct="1">
              <a:defRPr/>
            </a:pPr>
            <a:r>
              <a:rPr lang="en-US" sz="4000" smtClean="0"/>
              <a:t>Senate Investigation and the Oval Office Tapes</a:t>
            </a:r>
          </a:p>
        </p:txBody>
      </p:sp>
      <p:pic>
        <p:nvPicPr>
          <p:cNvPr id="15363" name="Picture 7" descr="alexbutterfield"/>
          <p:cNvPicPr>
            <a:picLocks noGrp="1" noChangeAspect="1" noChangeArrowheads="1"/>
          </p:cNvPicPr>
          <p:nvPr>
            <p:ph sz="half" idx="1"/>
          </p:nvPr>
        </p:nvPicPr>
        <p:blipFill>
          <a:blip r:embed="rId2" cstate="print"/>
          <a:stretch>
            <a:fillRect/>
          </a:stretch>
        </p:blipFill>
        <p:spPr>
          <a:xfrm>
            <a:off x="2821625" y="1600200"/>
            <a:ext cx="3500749" cy="2185988"/>
          </a:xfrm>
          <a:noFill/>
        </p:spPr>
      </p:pic>
      <p:sp>
        <p:nvSpPr>
          <p:cNvPr id="33801" name="Rectangle 9"/>
          <p:cNvSpPr>
            <a:spLocks noGrp="1" noChangeArrowheads="1"/>
          </p:cNvSpPr>
          <p:nvPr>
            <p:ph type="body" sz="half" idx="2"/>
          </p:nvPr>
        </p:nvSpPr>
        <p:spPr>
          <a:xfrm>
            <a:off x="457200" y="4876800"/>
            <a:ext cx="8229600" cy="2187575"/>
          </a:xfrm>
        </p:spPr>
        <p:txBody>
          <a:bodyPr>
            <a:normAutofit lnSpcReduction="10000"/>
          </a:bodyPr>
          <a:lstStyle/>
          <a:p>
            <a:pPr eaLnBrk="1" hangingPunct="1">
              <a:lnSpc>
                <a:spcPct val="90000"/>
              </a:lnSpc>
              <a:defRPr/>
            </a:pPr>
            <a:r>
              <a:rPr lang="en-US" sz="2000" smtClean="0"/>
              <a:t>The  Administration was eager to discredit Dean and his testimony so it began to release factual challenges to his account. </a:t>
            </a:r>
          </a:p>
          <a:p>
            <a:pPr eaLnBrk="1" hangingPunct="1">
              <a:lnSpc>
                <a:spcPct val="90000"/>
              </a:lnSpc>
              <a:defRPr/>
            </a:pPr>
            <a:r>
              <a:rPr lang="en-US" sz="2000" smtClean="0"/>
              <a:t>When former White House aide Alexander Butterfield was asked about the source of the White House information, he revealed the existence of an automatic taping system that Nixon had secretly installed in the Oval Office. </a:t>
            </a:r>
          </a:p>
          <a:p>
            <a:pPr eaLnBrk="1" hangingPunct="1">
              <a:lnSpc>
                <a:spcPct val="90000"/>
              </a:lnSpc>
              <a:defRPr/>
            </a:pPr>
            <a:r>
              <a:rPr lang="en-US" sz="2000" smtClean="0"/>
              <a:t>These tapes would become the focus of the investigation.</a:t>
            </a:r>
            <a:br>
              <a:rPr lang="en-US" sz="2000" smtClean="0"/>
            </a:br>
            <a:endParaRPr lang="en-US" sz="2000" smtClean="0"/>
          </a:p>
          <a:p>
            <a:pPr eaLnBrk="1" hangingPunct="1">
              <a:lnSpc>
                <a:spcPct val="90000"/>
              </a:lnSpc>
              <a:defRPr/>
            </a:pPr>
            <a:endParaRPr lang="en-US" sz="20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eaLnBrk="1" hangingPunct="1">
              <a:defRPr/>
            </a:pPr>
            <a:r>
              <a:rPr lang="en-US" smtClean="0"/>
              <a:t>The Smoking Gun Tapes</a:t>
            </a:r>
          </a:p>
        </p:txBody>
      </p:sp>
      <p:pic>
        <p:nvPicPr>
          <p:cNvPr id="16388" name="Picture 6" descr="woods%20time%20cover"/>
          <p:cNvPicPr>
            <a:picLocks noGrp="1" noChangeAspect="1" noChangeArrowheads="1"/>
          </p:cNvPicPr>
          <p:nvPr>
            <p:ph sz="half" idx="1"/>
          </p:nvPr>
        </p:nvPicPr>
        <p:blipFill>
          <a:blip r:embed="rId2" cstate="print"/>
          <a:stretch>
            <a:fillRect/>
          </a:stretch>
        </p:blipFill>
        <p:spPr>
          <a:xfrm>
            <a:off x="758867" y="1600200"/>
            <a:ext cx="3435266" cy="4525963"/>
          </a:xfrm>
          <a:noFill/>
        </p:spPr>
      </p:pic>
      <p:sp>
        <p:nvSpPr>
          <p:cNvPr id="36869" name="Rectangle 5"/>
          <p:cNvSpPr>
            <a:spLocks noGrp="1" noChangeArrowheads="1"/>
          </p:cNvSpPr>
          <p:nvPr>
            <p:ph type="body" sz="half" idx="2"/>
          </p:nvPr>
        </p:nvSpPr>
        <p:spPr/>
        <p:txBody>
          <a:bodyPr>
            <a:normAutofit lnSpcReduction="10000"/>
          </a:bodyPr>
          <a:lstStyle/>
          <a:p>
            <a:pPr eaLnBrk="1" hangingPunct="1">
              <a:lnSpc>
                <a:spcPct val="80000"/>
              </a:lnSpc>
              <a:defRPr/>
            </a:pPr>
            <a:r>
              <a:rPr lang="en-US" sz="1800" smtClean="0"/>
              <a:t>When the Supreme Court forced Nixon to surrender the tapes.</a:t>
            </a:r>
          </a:p>
          <a:p>
            <a:pPr eaLnBrk="1" hangingPunct="1">
              <a:lnSpc>
                <a:spcPct val="80000"/>
              </a:lnSpc>
              <a:defRPr/>
            </a:pPr>
            <a:r>
              <a:rPr lang="en-US" sz="1800" smtClean="0"/>
              <a:t>Nixon was implicated from the earliest days of the cover-up:</a:t>
            </a:r>
          </a:p>
          <a:p>
            <a:pPr lvl="1" eaLnBrk="1" hangingPunct="1">
              <a:lnSpc>
                <a:spcPct val="80000"/>
              </a:lnSpc>
              <a:defRPr/>
            </a:pPr>
            <a:r>
              <a:rPr lang="en-US" sz="1600" smtClean="0"/>
              <a:t>authorizing the payment of hush money</a:t>
            </a:r>
          </a:p>
          <a:p>
            <a:pPr lvl="1" eaLnBrk="1" hangingPunct="1">
              <a:lnSpc>
                <a:spcPct val="80000"/>
              </a:lnSpc>
              <a:defRPr/>
            </a:pPr>
            <a:r>
              <a:rPr lang="en-US" sz="1600" smtClean="0"/>
              <a:t> attempting to use the CIA to interfere with the FBI investigation. </a:t>
            </a:r>
          </a:p>
          <a:p>
            <a:pPr eaLnBrk="1" hangingPunct="1">
              <a:lnSpc>
                <a:spcPct val="80000"/>
              </a:lnSpc>
              <a:defRPr/>
            </a:pPr>
            <a:r>
              <a:rPr lang="en-US" sz="1800" smtClean="0"/>
              <a:t>One tape has an 18 ½ minute gap. </a:t>
            </a:r>
          </a:p>
          <a:p>
            <a:pPr eaLnBrk="1" hangingPunct="1">
              <a:lnSpc>
                <a:spcPct val="80000"/>
              </a:lnSpc>
              <a:defRPr/>
            </a:pPr>
            <a:r>
              <a:rPr lang="en-US" sz="1800" smtClean="0"/>
              <a:t>Nixon’s secretary Rosemary Woods demonstrated how she could have inadvertently erased the tape, but no one bought it. </a:t>
            </a:r>
          </a:p>
          <a:p>
            <a:pPr eaLnBrk="1" hangingPunct="1">
              <a:lnSpc>
                <a:spcPct val="80000"/>
              </a:lnSpc>
              <a:defRPr/>
            </a:pPr>
            <a:r>
              <a:rPr lang="en-US" sz="1800" smtClean="0"/>
              <a:t>“The smoking gun tapes,” were released in August 1974, just after the House Judiciary Committee approved Articles of Impeachment against Nixon. </a:t>
            </a:r>
            <a:br>
              <a:rPr lang="en-US" sz="1800" smtClean="0"/>
            </a:br>
            <a:endParaRPr lang="en-US" sz="18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pPr eaLnBrk="1" hangingPunct="1">
              <a:defRPr/>
            </a:pPr>
            <a:r>
              <a:rPr lang="en-US" smtClean="0"/>
              <a:t>The Saturday Night Massacre </a:t>
            </a:r>
          </a:p>
        </p:txBody>
      </p:sp>
      <p:pic>
        <p:nvPicPr>
          <p:cNvPr id="17412" name="Picture 6" descr="cox"/>
          <p:cNvPicPr>
            <a:picLocks noGrp="1" noChangeAspect="1" noChangeArrowheads="1"/>
          </p:cNvPicPr>
          <p:nvPr>
            <p:ph sz="half" idx="1"/>
          </p:nvPr>
        </p:nvPicPr>
        <p:blipFill>
          <a:blip r:embed="rId2" cstate="print"/>
          <a:srcRect/>
          <a:stretch>
            <a:fillRect/>
          </a:stretch>
        </p:blipFill>
        <p:spPr>
          <a:xfrm>
            <a:off x="1066800" y="1676400"/>
            <a:ext cx="3136900" cy="4210050"/>
          </a:xfrm>
          <a:noFill/>
        </p:spPr>
      </p:pic>
      <p:sp>
        <p:nvSpPr>
          <p:cNvPr id="39941" name="Rectangle 5"/>
          <p:cNvSpPr>
            <a:spLocks noGrp="1" noChangeArrowheads="1"/>
          </p:cNvSpPr>
          <p:nvPr>
            <p:ph type="body" sz="half" idx="2"/>
          </p:nvPr>
        </p:nvSpPr>
        <p:spPr/>
        <p:txBody>
          <a:bodyPr/>
          <a:lstStyle/>
          <a:p>
            <a:pPr eaLnBrk="1" hangingPunct="1">
              <a:lnSpc>
                <a:spcPct val="80000"/>
              </a:lnSpc>
              <a:defRPr/>
            </a:pPr>
            <a:r>
              <a:rPr lang="en-US" sz="1800" smtClean="0"/>
              <a:t>The Administration reached an agreement with the Senate Watergate Committee that its Chairman would be allowed to listen to tapes and provide a transcript to the Committee and to Special Prosecutor Archibald Cox. </a:t>
            </a:r>
          </a:p>
          <a:p>
            <a:pPr eaLnBrk="1" hangingPunct="1">
              <a:lnSpc>
                <a:spcPct val="80000"/>
              </a:lnSpc>
              <a:defRPr/>
            </a:pPr>
            <a:r>
              <a:rPr lang="en-US" sz="1800" smtClean="0"/>
              <a:t>The deal broke down when Cox refused to accept the transcripts in place of the tapes. </a:t>
            </a:r>
          </a:p>
          <a:p>
            <a:pPr eaLnBrk="1" hangingPunct="1">
              <a:lnSpc>
                <a:spcPct val="80000"/>
              </a:lnSpc>
              <a:defRPr/>
            </a:pPr>
            <a:r>
              <a:rPr lang="en-US" sz="1800" smtClean="0"/>
              <a:t>Since the Special Prosecutor is an employee of the Justice Department, Nixon ordered Attorney General Elliot Richardson to fire Cox. </a:t>
            </a:r>
          </a:p>
          <a:p>
            <a:pPr eaLnBrk="1" hangingPunct="1">
              <a:lnSpc>
                <a:spcPct val="80000"/>
              </a:lnSpc>
              <a:buFont typeface="Wingdings" pitchFamily="2" charset="2"/>
              <a:buNone/>
              <a:defRPr/>
            </a:pPr>
            <a:endParaRPr lang="en-US" sz="1800" smtClean="0"/>
          </a:p>
        </p:txBody>
      </p:sp>
      <p:sp>
        <p:nvSpPr>
          <p:cNvPr id="17413" name="Text Box 7"/>
          <p:cNvSpPr txBox="1">
            <a:spLocks noChangeArrowheads="1"/>
          </p:cNvSpPr>
          <p:nvPr/>
        </p:nvSpPr>
        <p:spPr bwMode="auto">
          <a:xfrm>
            <a:off x="1295400" y="5943600"/>
            <a:ext cx="2438400" cy="336550"/>
          </a:xfrm>
          <a:prstGeom prst="rect">
            <a:avLst/>
          </a:prstGeom>
          <a:noFill/>
          <a:ln w="9525">
            <a:noFill/>
            <a:miter lim="800000"/>
            <a:headEnd/>
            <a:tailEnd/>
          </a:ln>
        </p:spPr>
        <p:txBody>
          <a:bodyPr>
            <a:spAutoFit/>
          </a:bodyPr>
          <a:lstStyle/>
          <a:p>
            <a:pPr algn="ctr">
              <a:spcBef>
                <a:spcPct val="50000"/>
              </a:spcBef>
            </a:pPr>
            <a:r>
              <a:rPr lang="en-US" sz="1600">
                <a:solidFill>
                  <a:schemeClr val="hlink"/>
                </a:solidFill>
              </a:rPr>
              <a:t>Archibald Cox</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p:txBody>
          <a:bodyPr/>
          <a:lstStyle/>
          <a:p>
            <a:pPr eaLnBrk="1" hangingPunct="1">
              <a:defRPr/>
            </a:pPr>
            <a:r>
              <a:rPr lang="en-US" smtClean="0"/>
              <a:t>The Saturday Night Massacre</a:t>
            </a:r>
          </a:p>
        </p:txBody>
      </p:sp>
      <p:pic>
        <p:nvPicPr>
          <p:cNvPr id="18436" name="Picture 6" descr="bork"/>
          <p:cNvPicPr>
            <a:picLocks noGrp="1" noChangeAspect="1" noChangeArrowheads="1"/>
          </p:cNvPicPr>
          <p:nvPr>
            <p:ph sz="half" idx="1"/>
          </p:nvPr>
        </p:nvPicPr>
        <p:blipFill>
          <a:blip r:embed="rId2" cstate="print"/>
          <a:srcRect/>
          <a:stretch>
            <a:fillRect/>
          </a:stretch>
        </p:blipFill>
        <p:spPr>
          <a:xfrm>
            <a:off x="304800" y="1752600"/>
            <a:ext cx="4114800" cy="3679825"/>
          </a:xfrm>
          <a:noFill/>
        </p:spPr>
      </p:pic>
      <p:sp>
        <p:nvSpPr>
          <p:cNvPr id="41989" name="Rectangle 5"/>
          <p:cNvSpPr>
            <a:spLocks noGrp="1" noChangeArrowheads="1"/>
          </p:cNvSpPr>
          <p:nvPr>
            <p:ph type="body" sz="half" idx="2"/>
          </p:nvPr>
        </p:nvSpPr>
        <p:spPr/>
        <p:txBody>
          <a:bodyPr/>
          <a:lstStyle/>
          <a:p>
            <a:pPr eaLnBrk="1" hangingPunct="1">
              <a:lnSpc>
                <a:spcPct val="80000"/>
              </a:lnSpc>
              <a:defRPr/>
            </a:pPr>
            <a:r>
              <a:rPr lang="en-US" sz="1800" smtClean="0"/>
              <a:t>When Richardson refused, he was fired. </a:t>
            </a:r>
          </a:p>
          <a:p>
            <a:pPr eaLnBrk="1" hangingPunct="1">
              <a:lnSpc>
                <a:spcPct val="80000"/>
              </a:lnSpc>
              <a:defRPr/>
            </a:pPr>
            <a:r>
              <a:rPr lang="en-US" sz="1800" smtClean="0"/>
              <a:t>Nixon ordered Deputy Attorney General William D. Ruckelshaus to fire Cox .</a:t>
            </a:r>
          </a:p>
          <a:p>
            <a:pPr eaLnBrk="1" hangingPunct="1">
              <a:lnSpc>
                <a:spcPct val="80000"/>
              </a:lnSpc>
              <a:defRPr/>
            </a:pPr>
            <a:r>
              <a:rPr lang="en-US" sz="1800" smtClean="0"/>
              <a:t>When he refused, he was fired. </a:t>
            </a:r>
          </a:p>
          <a:p>
            <a:pPr eaLnBrk="1" hangingPunct="1">
              <a:lnSpc>
                <a:spcPct val="80000"/>
              </a:lnSpc>
              <a:defRPr/>
            </a:pPr>
            <a:r>
              <a:rPr lang="en-US" sz="1800" smtClean="0"/>
              <a:t>Nixon then ordered Solicitor General Robert Bork (who was later nominated for the Supreme Court by Reagan) to fire Cox and he complied.</a:t>
            </a:r>
          </a:p>
          <a:p>
            <a:pPr eaLnBrk="1" hangingPunct="1">
              <a:lnSpc>
                <a:spcPct val="80000"/>
              </a:lnSpc>
              <a:defRPr/>
            </a:pPr>
            <a:r>
              <a:rPr lang="en-US" sz="1800" smtClean="0"/>
              <a:t>The </a:t>
            </a:r>
            <a:r>
              <a:rPr lang="en-US" sz="1800" i="1" smtClean="0"/>
              <a:t>Washington Post</a:t>
            </a:r>
            <a:r>
              <a:rPr lang="en-US" sz="1800" smtClean="0"/>
              <a:t> reported on the “Saturday Night Massacre.”</a:t>
            </a:r>
          </a:p>
        </p:txBody>
      </p:sp>
      <p:sp>
        <p:nvSpPr>
          <p:cNvPr id="18437" name="Text Box 7"/>
          <p:cNvSpPr txBox="1">
            <a:spLocks noChangeArrowheads="1"/>
          </p:cNvSpPr>
          <p:nvPr/>
        </p:nvSpPr>
        <p:spPr bwMode="auto">
          <a:xfrm>
            <a:off x="762000" y="5410200"/>
            <a:ext cx="3124200" cy="336550"/>
          </a:xfrm>
          <a:prstGeom prst="rect">
            <a:avLst/>
          </a:prstGeom>
          <a:noFill/>
          <a:ln w="9525">
            <a:noFill/>
            <a:miter lim="800000"/>
            <a:headEnd/>
            <a:tailEnd/>
          </a:ln>
        </p:spPr>
        <p:txBody>
          <a:bodyPr>
            <a:spAutoFit/>
          </a:bodyPr>
          <a:lstStyle/>
          <a:p>
            <a:pPr algn="ctr">
              <a:spcBef>
                <a:spcPct val="50000"/>
              </a:spcBef>
            </a:pPr>
            <a:r>
              <a:rPr lang="en-US" sz="1600">
                <a:solidFill>
                  <a:schemeClr val="hlink"/>
                </a:solidFill>
              </a:rPr>
              <a:t>Robert Bork</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Impeachment</a:t>
            </a:r>
            <a:endParaRPr lang="en-US" dirty="0"/>
          </a:p>
        </p:txBody>
      </p:sp>
      <p:sp>
        <p:nvSpPr>
          <p:cNvPr id="3" name="Content Placeholder 2"/>
          <p:cNvSpPr>
            <a:spLocks noGrp="1"/>
          </p:cNvSpPr>
          <p:nvPr>
            <p:ph idx="1"/>
          </p:nvPr>
        </p:nvSpPr>
        <p:spPr>
          <a:xfrm>
            <a:off x="0" y="1417638"/>
            <a:ext cx="5497224" cy="5257800"/>
          </a:xfrm>
        </p:spPr>
        <p:txBody>
          <a:bodyPr>
            <a:normAutofit fontScale="85000" lnSpcReduction="20000"/>
          </a:bodyPr>
          <a:lstStyle/>
          <a:p>
            <a:r>
              <a:rPr lang="en-US" dirty="0" smtClean="0"/>
              <a:t>Nixon tried to get out of the investigation because he said that he had executive privilege, based on the fact that he was the President.</a:t>
            </a:r>
          </a:p>
          <a:p>
            <a:r>
              <a:rPr lang="en-US" dirty="0" smtClean="0"/>
              <a:t>There were a series of incriminating tapes that he tried to keep hidden, but could not.</a:t>
            </a:r>
          </a:p>
          <a:p>
            <a:r>
              <a:rPr lang="en-US" dirty="0" smtClean="0"/>
              <a:t>Nixon finally was forced to give them up to the authorities, and they connected the Watergate Burglary to him.  </a:t>
            </a:r>
          </a:p>
          <a:p>
            <a:r>
              <a:rPr lang="en-US" dirty="0" smtClean="0"/>
              <a:t>He was put on trial in the Senate and impeached, or kicked out of office.</a:t>
            </a:r>
          </a:p>
          <a:p>
            <a:r>
              <a:rPr lang="en-US" dirty="0" smtClean="0"/>
              <a:t>Gerald Ford became president.  </a:t>
            </a:r>
          </a:p>
        </p:txBody>
      </p:sp>
      <p:pic>
        <p:nvPicPr>
          <p:cNvPr id="4" name="Picture 3" descr="130px-Nixon-depart.png"/>
          <p:cNvPicPr>
            <a:picLocks noChangeAspect="1"/>
          </p:cNvPicPr>
          <p:nvPr/>
        </p:nvPicPr>
        <p:blipFill>
          <a:blip r:embed="rId2" cstate="print"/>
          <a:stretch>
            <a:fillRect/>
          </a:stretch>
        </p:blipFill>
        <p:spPr>
          <a:xfrm>
            <a:off x="5497224" y="1816881"/>
            <a:ext cx="3541712" cy="2397467"/>
          </a:xfrm>
          <a:prstGeom prst="rect">
            <a:avLst/>
          </a:prstGeom>
        </p:spPr>
      </p:pic>
      <p:sp>
        <p:nvSpPr>
          <p:cNvPr id="5" name="TextBox 4"/>
          <p:cNvSpPr txBox="1"/>
          <p:nvPr/>
        </p:nvSpPr>
        <p:spPr>
          <a:xfrm>
            <a:off x="-1055632" y="247432"/>
            <a:ext cx="184666" cy="369332"/>
          </a:xfrm>
          <a:prstGeom prst="rect">
            <a:avLst/>
          </a:prstGeom>
          <a:noFill/>
        </p:spPr>
        <p:txBody>
          <a:bodyPr wrap="none" rtlCol="0">
            <a:spAutoFit/>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Grp="1" noRot="1" noChangeArrowheads="1"/>
          </p:cNvSpPr>
          <p:nvPr>
            <p:ph type="title"/>
          </p:nvPr>
        </p:nvSpPr>
        <p:spPr/>
        <p:txBody>
          <a:bodyPr/>
          <a:lstStyle/>
          <a:p>
            <a:pPr eaLnBrk="1" hangingPunct="1">
              <a:defRPr/>
            </a:pPr>
            <a:r>
              <a:rPr lang="en-US" smtClean="0"/>
              <a:t>Nixon Resigns</a:t>
            </a:r>
          </a:p>
        </p:txBody>
      </p:sp>
      <p:pic>
        <p:nvPicPr>
          <p:cNvPr id="19460" name="Picture 7" descr="nixon_resignation"/>
          <p:cNvPicPr>
            <a:picLocks noGrp="1" noChangeAspect="1" noChangeArrowheads="1"/>
          </p:cNvPicPr>
          <p:nvPr>
            <p:ph sz="half" idx="1"/>
          </p:nvPr>
        </p:nvPicPr>
        <p:blipFill>
          <a:blip r:embed="rId2" cstate="print"/>
          <a:srcRect/>
          <a:stretch>
            <a:fillRect/>
          </a:stretch>
        </p:blipFill>
        <p:spPr>
          <a:xfrm>
            <a:off x="228600" y="1676400"/>
            <a:ext cx="4195763" cy="4210050"/>
          </a:xfrm>
          <a:noFill/>
        </p:spPr>
      </p:pic>
      <p:sp>
        <p:nvSpPr>
          <p:cNvPr id="44038" name="Rectangle 6"/>
          <p:cNvSpPr>
            <a:spLocks noGrp="1" noChangeArrowheads="1"/>
          </p:cNvSpPr>
          <p:nvPr>
            <p:ph type="body" sz="half" idx="2"/>
          </p:nvPr>
        </p:nvSpPr>
        <p:spPr/>
        <p:txBody>
          <a:bodyPr>
            <a:normAutofit lnSpcReduction="10000"/>
          </a:bodyPr>
          <a:lstStyle/>
          <a:p>
            <a:pPr eaLnBrk="1" hangingPunct="1">
              <a:lnSpc>
                <a:spcPct val="80000"/>
              </a:lnSpc>
              <a:defRPr/>
            </a:pPr>
            <a:r>
              <a:rPr lang="en-US" sz="1800" smtClean="0"/>
              <a:t>On 27 July 1974, the House Judiciary Committee approved Articles of Impeachment against Nixon. </a:t>
            </a:r>
          </a:p>
          <a:p>
            <a:pPr eaLnBrk="1" hangingPunct="1">
              <a:lnSpc>
                <a:spcPct val="80000"/>
              </a:lnSpc>
              <a:defRPr/>
            </a:pPr>
            <a:r>
              <a:rPr lang="en-US" sz="1800" smtClean="0"/>
              <a:t>The House was to vote on the matter soon. </a:t>
            </a:r>
          </a:p>
          <a:p>
            <a:pPr eaLnBrk="1" hangingPunct="1">
              <a:lnSpc>
                <a:spcPct val="80000"/>
              </a:lnSpc>
              <a:defRPr/>
            </a:pPr>
            <a:r>
              <a:rPr lang="en-US" sz="1800" smtClean="0"/>
              <a:t>Nixon conceded that impeachment in the House was likely,  but he believed that the Senate vote to remove him would fail. </a:t>
            </a:r>
          </a:p>
          <a:p>
            <a:pPr eaLnBrk="1" hangingPunct="1">
              <a:lnSpc>
                <a:spcPct val="80000"/>
              </a:lnSpc>
              <a:defRPr/>
            </a:pPr>
            <a:r>
              <a:rPr lang="en-US" sz="1800" smtClean="0"/>
              <a:t>On 5 August 1974, when the “smoking gun tape” became public, a delegation from the Republican National Committee told Nixon that he would not survive the vote in the Senate. </a:t>
            </a:r>
          </a:p>
          <a:p>
            <a:pPr eaLnBrk="1" hangingPunct="1">
              <a:lnSpc>
                <a:spcPct val="80000"/>
              </a:lnSpc>
              <a:defRPr/>
            </a:pPr>
            <a:r>
              <a:rPr lang="en-US" sz="1800" smtClean="0"/>
              <a:t>On 9 August 1974, Richard Nixon became the first American president to resign. </a:t>
            </a:r>
            <a:br>
              <a:rPr lang="en-US" sz="1800" smtClean="0"/>
            </a:br>
            <a:endParaRPr lang="en-US" sz="18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a:xfrm>
            <a:off x="457200" y="0"/>
            <a:ext cx="8229600" cy="1143000"/>
          </a:xfrm>
        </p:spPr>
        <p:txBody>
          <a:bodyPr/>
          <a:lstStyle/>
          <a:p>
            <a:pPr eaLnBrk="1" hangingPunct="1">
              <a:defRPr/>
            </a:pPr>
            <a:r>
              <a:rPr lang="en-US" smtClean="0"/>
              <a:t>Aftermath</a:t>
            </a:r>
          </a:p>
        </p:txBody>
      </p:sp>
      <p:pic>
        <p:nvPicPr>
          <p:cNvPr id="20483" name="Picture 6" descr="070108_ford_pardon"/>
          <p:cNvPicPr>
            <a:picLocks noGrp="1" noChangeAspect="1" noChangeArrowheads="1"/>
          </p:cNvPicPr>
          <p:nvPr>
            <p:ph sz="half" idx="1"/>
          </p:nvPr>
        </p:nvPicPr>
        <p:blipFill>
          <a:blip r:embed="rId2" cstate="print"/>
          <a:srcRect/>
          <a:stretch>
            <a:fillRect/>
          </a:stretch>
        </p:blipFill>
        <p:spPr>
          <a:xfrm>
            <a:off x="1905000" y="990600"/>
            <a:ext cx="5153025" cy="3276600"/>
          </a:xfrm>
          <a:noFill/>
        </p:spPr>
      </p:pic>
      <p:sp>
        <p:nvSpPr>
          <p:cNvPr id="46085" name="Rectangle 5"/>
          <p:cNvSpPr>
            <a:spLocks noGrp="1" noChangeArrowheads="1"/>
          </p:cNvSpPr>
          <p:nvPr>
            <p:ph type="body" sz="half" idx="2"/>
          </p:nvPr>
        </p:nvSpPr>
        <p:spPr>
          <a:xfrm>
            <a:off x="457200" y="4670425"/>
            <a:ext cx="8229600" cy="2187575"/>
          </a:xfrm>
        </p:spPr>
        <p:txBody>
          <a:bodyPr>
            <a:normAutofit lnSpcReduction="10000"/>
          </a:bodyPr>
          <a:lstStyle/>
          <a:p>
            <a:pPr eaLnBrk="1" hangingPunct="1">
              <a:lnSpc>
                <a:spcPct val="80000"/>
              </a:lnSpc>
              <a:defRPr/>
            </a:pPr>
            <a:r>
              <a:rPr lang="en-US" sz="1800" smtClean="0"/>
              <a:t>More than 30 government officials went to prison for their role in Watergate. </a:t>
            </a:r>
          </a:p>
          <a:p>
            <a:pPr eaLnBrk="1" hangingPunct="1">
              <a:lnSpc>
                <a:spcPct val="80000"/>
              </a:lnSpc>
              <a:defRPr/>
            </a:pPr>
            <a:r>
              <a:rPr lang="en-US" sz="1800" smtClean="0"/>
              <a:t>Richard Nixon was not one of them. </a:t>
            </a:r>
          </a:p>
          <a:p>
            <a:pPr eaLnBrk="1" hangingPunct="1">
              <a:lnSpc>
                <a:spcPct val="80000"/>
              </a:lnSpc>
              <a:defRPr/>
            </a:pPr>
            <a:r>
              <a:rPr lang="en-US" sz="1800" smtClean="0"/>
              <a:t>In September 1974, President Gerald Ford gave Nixon a full pardon. </a:t>
            </a:r>
          </a:p>
          <a:p>
            <a:pPr eaLnBrk="1" hangingPunct="1">
              <a:lnSpc>
                <a:spcPct val="80000"/>
              </a:lnSpc>
              <a:defRPr/>
            </a:pPr>
            <a:r>
              <a:rPr lang="en-US" sz="1800" smtClean="0"/>
              <a:t>Woodward and Bernstein won the Pulitzer Prize. </a:t>
            </a:r>
          </a:p>
          <a:p>
            <a:pPr eaLnBrk="1" hangingPunct="1">
              <a:lnSpc>
                <a:spcPct val="80000"/>
              </a:lnSpc>
              <a:defRPr/>
            </a:pPr>
            <a:r>
              <a:rPr lang="en-US" sz="1800" smtClean="0"/>
              <a:t>They collaborated on 2 books, </a:t>
            </a:r>
            <a:r>
              <a:rPr lang="en-US" sz="1800" i="1" smtClean="0"/>
              <a:t>All the President’s Men</a:t>
            </a:r>
            <a:r>
              <a:rPr lang="en-US" sz="1800" smtClean="0"/>
              <a:t> and </a:t>
            </a:r>
            <a:r>
              <a:rPr lang="en-US" sz="1800" i="1" smtClean="0"/>
              <a:t>The Final Days</a:t>
            </a:r>
            <a:r>
              <a:rPr lang="en-US" sz="1800" smtClean="0"/>
              <a:t>. </a:t>
            </a:r>
          </a:p>
          <a:p>
            <a:pPr eaLnBrk="1" hangingPunct="1">
              <a:lnSpc>
                <a:spcPct val="80000"/>
              </a:lnSpc>
              <a:defRPr/>
            </a:pPr>
            <a:r>
              <a:rPr lang="en-US" sz="1800" smtClean="0"/>
              <a:t>In 1976 </a:t>
            </a:r>
            <a:r>
              <a:rPr lang="en-US" sz="1800" i="1" smtClean="0"/>
              <a:t>All the President’s Men</a:t>
            </a:r>
            <a:r>
              <a:rPr lang="en-US" sz="1800" smtClean="0"/>
              <a:t> was adapted into an Oscar winning film.</a:t>
            </a:r>
          </a:p>
          <a:p>
            <a:pPr eaLnBrk="1" hangingPunct="1">
              <a:lnSpc>
                <a:spcPct val="80000"/>
              </a:lnSpc>
              <a:defRPr/>
            </a:pPr>
            <a:r>
              <a:rPr lang="en-US" sz="1800" smtClean="0"/>
              <a:t>The identity of Deepthroat was kept secret until W. Mark Felt unmasked himself in 2005.</a:t>
            </a:r>
          </a:p>
        </p:txBody>
      </p:sp>
      <p:sp>
        <p:nvSpPr>
          <p:cNvPr id="20485" name="Text Box 7"/>
          <p:cNvSpPr txBox="1">
            <a:spLocks noChangeArrowheads="1"/>
          </p:cNvSpPr>
          <p:nvPr/>
        </p:nvSpPr>
        <p:spPr bwMode="auto">
          <a:xfrm>
            <a:off x="2438400" y="4267200"/>
            <a:ext cx="4114800" cy="336550"/>
          </a:xfrm>
          <a:prstGeom prst="rect">
            <a:avLst/>
          </a:prstGeom>
          <a:noFill/>
          <a:ln w="9525">
            <a:noFill/>
            <a:miter lim="800000"/>
            <a:headEnd/>
            <a:tailEnd/>
          </a:ln>
        </p:spPr>
        <p:txBody>
          <a:bodyPr>
            <a:spAutoFit/>
          </a:bodyPr>
          <a:lstStyle/>
          <a:p>
            <a:pPr algn="ctr">
              <a:spcBef>
                <a:spcPct val="50000"/>
              </a:spcBef>
            </a:pPr>
            <a:r>
              <a:rPr lang="en-US" sz="1600">
                <a:solidFill>
                  <a:schemeClr val="hlink"/>
                </a:solidFill>
              </a:rPr>
              <a:t>Ford announcing the pardon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dirty="0" smtClean="0"/>
              <a:t>When you do something wrong do you come clean right away or do you try to hide it?  Why?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Nixon’s Resignation speech</a:t>
            </a:r>
            <a:endParaRPr lang="en-US" dirty="0"/>
          </a:p>
        </p:txBody>
      </p:sp>
      <p:pic>
        <p:nvPicPr>
          <p:cNvPr id="5" name="Nixon_s Resignation Speech [www.keepvid.com].mp4">
            <a:hlinkClick r:id="" action="ppaction://media"/>
          </p:cNvPr>
          <p:cNvPicPr>
            <a:picLocks noGrp="1" noRot="1" noChangeAspect="1"/>
          </p:cNvPicPr>
          <p:nvPr>
            <p:ph sz="half" idx="1"/>
            <a:videoFile r:link="rId1"/>
          </p:nvPr>
        </p:nvPicPr>
        <p:blipFill>
          <a:blip r:embed="rId3" cstate="print"/>
          <a:srcRect/>
          <a:stretch>
            <a:fillRect/>
          </a:stretch>
        </p:blipFill>
        <p:spPr>
          <a:xfrm>
            <a:off x="1143000" y="1219200"/>
            <a:ext cx="6821488" cy="5116513"/>
          </a:xfrm>
        </p:spPr>
      </p:pic>
      <p:sp>
        <p:nvSpPr>
          <p:cNvPr id="4" name="Text Placeholder 3"/>
          <p:cNvSpPr>
            <a:spLocks noGrp="1"/>
          </p:cNvSpPr>
          <p:nvPr>
            <p:ph type="body" sz="half" idx="2"/>
          </p:nvPr>
        </p:nvSpPr>
        <p:spPr/>
        <p:txBody>
          <a:bodyPr/>
          <a:lstStyle/>
          <a:p>
            <a:pPr>
              <a:defRPr/>
            </a:pPr>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Nixon</a:t>
            </a:r>
            <a:endParaRPr lang="en-US" dirty="0"/>
          </a:p>
        </p:txBody>
      </p:sp>
      <p:sp>
        <p:nvSpPr>
          <p:cNvPr id="3" name="Content Placeholder 2"/>
          <p:cNvSpPr>
            <a:spLocks noGrp="1"/>
          </p:cNvSpPr>
          <p:nvPr>
            <p:ph sz="half" idx="1"/>
          </p:nvPr>
        </p:nvSpPr>
        <p:spPr/>
        <p:txBody>
          <a:bodyPr/>
          <a:lstStyle/>
          <a:p>
            <a:r>
              <a:rPr lang="en-US" dirty="0" smtClean="0"/>
              <a:t>His Vice President Gerald Ford became president.</a:t>
            </a:r>
          </a:p>
          <a:p>
            <a:r>
              <a:rPr lang="en-US" dirty="0" smtClean="0"/>
              <a:t>In 1976 Ford ran against Democrat Jimmy Carter.  </a:t>
            </a:r>
            <a:endParaRPr lang="en-US" dirty="0"/>
          </a:p>
        </p:txBody>
      </p:sp>
      <p:sp>
        <p:nvSpPr>
          <p:cNvPr id="4" name="Text Placeholder 3"/>
          <p:cNvSpPr>
            <a:spLocks noGrp="1"/>
          </p:cNvSpPr>
          <p:nvPr>
            <p:ph type="body" sz="half" idx="2"/>
          </p:nvPr>
        </p:nvSpPr>
        <p:spPr/>
        <p:txBody>
          <a:bodyPr/>
          <a:lstStyle/>
          <a:p>
            <a:r>
              <a:rPr lang="en-US" dirty="0" smtClean="0"/>
              <a:t>Carter ran as a Washington outsider and won </a:t>
            </a:r>
            <a:r>
              <a:rPr lang="en-US" smtClean="0"/>
              <a:t>the election!</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304800"/>
            <a:ext cx="8077200" cy="1295400"/>
          </a:xfrm>
          <a:noFill/>
        </p:spPr>
        <p:txBody>
          <a:bodyPr/>
          <a:lstStyle/>
          <a:p>
            <a:pPr eaLnBrk="1" hangingPunct="1"/>
            <a:r>
              <a:rPr lang="en-US" sz="2400" smtClean="0"/>
              <a:t>What events led to scandal and impeachment proceedings during the Clinton presidency?</a:t>
            </a:r>
          </a:p>
        </p:txBody>
      </p:sp>
      <p:sp>
        <p:nvSpPr>
          <p:cNvPr id="12291" name="Rectangle 3"/>
          <p:cNvSpPr>
            <a:spLocks noGrp="1" noChangeArrowheads="1"/>
          </p:cNvSpPr>
          <p:nvPr>
            <p:ph idx="1"/>
          </p:nvPr>
        </p:nvSpPr>
        <p:spPr bwMode="auto">
          <a:xfrm>
            <a:off x="533400" y="1676400"/>
            <a:ext cx="8077200" cy="4191000"/>
          </a:xfrm>
          <a:solidFill>
            <a:srgbClr val="FFFF99"/>
          </a:solidFill>
          <a:ln>
            <a:solidFill>
              <a:srgbClr val="FFFF99"/>
            </a:solidFill>
            <a:miter lim="800000"/>
            <a:headEnd/>
            <a:tailEnd/>
          </a:ln>
        </p:spPr>
        <p:txBody>
          <a:bodyPr vert="horz" wrap="square" lIns="91440" tIns="45720" rIns="91440" bIns="45720" numCol="1" anchor="t" anchorCtr="0" compatLnSpc="1">
            <a:prstTxWarp prst="textNoShape">
              <a:avLst/>
            </a:prstTxWarp>
          </a:bodyPr>
          <a:lstStyle/>
          <a:p>
            <a:pPr eaLnBrk="1" hangingPunct="1">
              <a:lnSpc>
                <a:spcPct val="80000"/>
              </a:lnSpc>
              <a:spcBef>
                <a:spcPct val="50000"/>
              </a:spcBef>
            </a:pPr>
            <a:r>
              <a:rPr lang="en-US" sz="1800" b="1" smtClean="0">
                <a:solidFill>
                  <a:srgbClr val="003300"/>
                </a:solidFill>
              </a:rPr>
              <a:t>Whitewater real estate deal</a:t>
            </a:r>
          </a:p>
          <a:p>
            <a:pPr lvl="1" eaLnBrk="1" hangingPunct="1">
              <a:lnSpc>
                <a:spcPct val="80000"/>
              </a:lnSpc>
              <a:spcBef>
                <a:spcPct val="50000"/>
              </a:spcBef>
            </a:pPr>
            <a:r>
              <a:rPr lang="en-US" sz="1800" smtClean="0">
                <a:solidFill>
                  <a:srgbClr val="003300"/>
                </a:solidFill>
              </a:rPr>
              <a:t>Kenneth Starr led an investigation into a failed real estate investment the Clintons were involved in during the 1970s.</a:t>
            </a:r>
          </a:p>
          <a:p>
            <a:pPr eaLnBrk="1" hangingPunct="1">
              <a:lnSpc>
                <a:spcPct val="80000"/>
              </a:lnSpc>
              <a:spcBef>
                <a:spcPct val="50000"/>
              </a:spcBef>
            </a:pPr>
            <a:r>
              <a:rPr lang="en-US" sz="1800" b="1" smtClean="0">
                <a:solidFill>
                  <a:srgbClr val="003300"/>
                </a:solidFill>
              </a:rPr>
              <a:t>Paula Jones sexual harassment case</a:t>
            </a:r>
          </a:p>
          <a:p>
            <a:pPr lvl="1" eaLnBrk="1" hangingPunct="1">
              <a:lnSpc>
                <a:spcPct val="80000"/>
              </a:lnSpc>
              <a:spcBef>
                <a:spcPct val="50000"/>
              </a:spcBef>
            </a:pPr>
            <a:r>
              <a:rPr lang="en-US" sz="1800" smtClean="0">
                <a:solidFill>
                  <a:srgbClr val="003300"/>
                </a:solidFill>
              </a:rPr>
              <a:t>Jones sued Clinton for sexual harassment while he was governor of Arkansas and she was a state employee.</a:t>
            </a:r>
          </a:p>
          <a:p>
            <a:pPr lvl="1" eaLnBrk="1" hangingPunct="1">
              <a:lnSpc>
                <a:spcPct val="80000"/>
              </a:lnSpc>
              <a:spcBef>
                <a:spcPct val="50000"/>
              </a:spcBef>
            </a:pPr>
            <a:r>
              <a:rPr lang="en-US" sz="1800" smtClean="0">
                <a:solidFill>
                  <a:srgbClr val="003300"/>
                </a:solidFill>
              </a:rPr>
              <a:t>Information emerged suggesting that Clinton had an improper relationship with a White House intern, Monica Lewinsky.</a:t>
            </a:r>
          </a:p>
          <a:p>
            <a:pPr eaLnBrk="1" hangingPunct="1">
              <a:lnSpc>
                <a:spcPct val="80000"/>
              </a:lnSpc>
              <a:spcBef>
                <a:spcPct val="50000"/>
              </a:spcBef>
            </a:pPr>
            <a:r>
              <a:rPr lang="en-US" sz="1800" b="1" smtClean="0">
                <a:solidFill>
                  <a:srgbClr val="003300"/>
                </a:solidFill>
              </a:rPr>
              <a:t>Monica Lewinsky case</a:t>
            </a:r>
          </a:p>
          <a:p>
            <a:pPr lvl="1" eaLnBrk="1" hangingPunct="1">
              <a:lnSpc>
                <a:spcPct val="80000"/>
              </a:lnSpc>
              <a:spcBef>
                <a:spcPct val="50000"/>
              </a:spcBef>
            </a:pPr>
            <a:r>
              <a:rPr lang="en-US" sz="1800" smtClean="0">
                <a:solidFill>
                  <a:srgbClr val="003300"/>
                </a:solidFill>
              </a:rPr>
              <a:t>Clinton accused of lying under oath about Monica Lewinsky.</a:t>
            </a:r>
          </a:p>
          <a:p>
            <a:pPr lvl="1" eaLnBrk="1" hangingPunct="1">
              <a:lnSpc>
                <a:spcPct val="80000"/>
              </a:lnSpc>
              <a:spcBef>
                <a:spcPct val="50000"/>
              </a:spcBef>
            </a:pPr>
            <a:r>
              <a:rPr lang="en-US" sz="1800" smtClean="0">
                <a:solidFill>
                  <a:srgbClr val="003300"/>
                </a:solidFill>
              </a:rPr>
              <a:t>House approved two articles of impeachment but the Senate did not have the two-thirds majority necessary to convict Clinton.</a:t>
            </a:r>
          </a:p>
        </p:txBody>
      </p:sp>
      <p:sp>
        <p:nvSpPr>
          <p:cNvPr id="12292" name="Rectangle 9">
            <a:hlinkClick r:id="" action="ppaction://hlinkshowjump?jump=firstslide"/>
          </p:cNvPr>
          <p:cNvSpPr>
            <a:spLocks noChangeArrowheads="1"/>
          </p:cNvSpPr>
          <p:nvPr/>
        </p:nvSpPr>
        <p:spPr bwMode="auto">
          <a:xfrm>
            <a:off x="6934200" y="6019800"/>
            <a:ext cx="609600" cy="838200"/>
          </a:xfrm>
          <a:prstGeom prst="rect">
            <a:avLst/>
          </a:prstGeom>
          <a:noFill/>
          <a:ln w="9525">
            <a:no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Timeline</a:t>
            </a:r>
            <a:endParaRPr lang="en-US" dirty="0"/>
          </a:p>
        </p:txBody>
      </p:sp>
      <p:sp>
        <p:nvSpPr>
          <p:cNvPr id="3" name="Content Placeholder 2"/>
          <p:cNvSpPr>
            <a:spLocks noGrp="1"/>
          </p:cNvSpPr>
          <p:nvPr>
            <p:ph idx="1"/>
          </p:nvPr>
        </p:nvSpPr>
        <p:spPr/>
        <p:txBody>
          <a:bodyPr/>
          <a:lstStyle/>
          <a:p>
            <a:r>
              <a:rPr lang="en-US" dirty="0" smtClean="0"/>
              <a:t>Put these events in order:</a:t>
            </a:r>
          </a:p>
          <a:p>
            <a:pPr lvl="1"/>
            <a:r>
              <a:rPr lang="en-US" dirty="0" smtClean="0"/>
              <a:t>Watergate Scandal</a:t>
            </a:r>
          </a:p>
          <a:p>
            <a:pPr lvl="1"/>
            <a:r>
              <a:rPr lang="en-US" dirty="0" smtClean="0"/>
              <a:t>Great Depression</a:t>
            </a:r>
          </a:p>
          <a:p>
            <a:pPr lvl="1"/>
            <a:r>
              <a:rPr lang="en-US" dirty="0" smtClean="0"/>
              <a:t>Progressive Era</a:t>
            </a:r>
          </a:p>
          <a:p>
            <a:pPr lvl="1"/>
            <a:r>
              <a:rPr lang="en-US" dirty="0" smtClean="0"/>
              <a:t>New Deal</a:t>
            </a:r>
          </a:p>
          <a:p>
            <a:pPr lvl="1"/>
            <a:r>
              <a:rPr lang="en-US" dirty="0" smtClean="0"/>
              <a:t>Gilded Age</a:t>
            </a:r>
          </a:p>
          <a:p>
            <a:pPr lvl="1"/>
            <a:r>
              <a:rPr lang="en-US" dirty="0" smtClean="0"/>
              <a:t>Internment Camps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r>
              <a:rPr lang="en-US" dirty="0" smtClean="0"/>
              <a:t>Review Sheet is your homework</a:t>
            </a:r>
          </a:p>
          <a:p>
            <a:r>
              <a:rPr lang="en-US" dirty="0" smtClean="0"/>
              <a:t>Test Friday</a:t>
            </a:r>
          </a:p>
          <a:p>
            <a:r>
              <a:rPr lang="en-US" dirty="0" smtClean="0"/>
              <a:t>Debate Thursday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yesterday</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of the Day</a:t>
            </a:r>
            <a:endParaRPr lang="en-US" dirty="0"/>
          </a:p>
        </p:txBody>
      </p:sp>
      <p:sp>
        <p:nvSpPr>
          <p:cNvPr id="3" name="Content Placeholder 2"/>
          <p:cNvSpPr>
            <a:spLocks noGrp="1"/>
          </p:cNvSpPr>
          <p:nvPr>
            <p:ph idx="1"/>
          </p:nvPr>
        </p:nvSpPr>
        <p:spPr/>
        <p:txBody>
          <a:bodyPr/>
          <a:lstStyle/>
          <a:p>
            <a:r>
              <a:rPr lang="en-US" dirty="0" smtClean="0"/>
              <a:t>What is the responsibility of the people when the government “oversteps its bounds”?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Background:Richard</a:t>
            </a:r>
            <a:r>
              <a:rPr lang="en-US" dirty="0" smtClean="0"/>
              <a:t> Nixon</a:t>
            </a:r>
            <a:endParaRPr lang="en-US" dirty="0"/>
          </a:p>
        </p:txBody>
      </p:sp>
      <p:sp>
        <p:nvSpPr>
          <p:cNvPr id="3" name="Content Placeholder 2"/>
          <p:cNvSpPr>
            <a:spLocks noGrp="1"/>
          </p:cNvSpPr>
          <p:nvPr>
            <p:ph idx="1"/>
          </p:nvPr>
        </p:nvSpPr>
        <p:spPr/>
        <p:txBody>
          <a:bodyPr/>
          <a:lstStyle/>
          <a:p>
            <a:r>
              <a:rPr lang="en-US" dirty="0" smtClean="0"/>
              <a:t>Nixon won the 1968 election and promised to end the Vietnam War.</a:t>
            </a:r>
          </a:p>
          <a:p>
            <a:r>
              <a:rPr lang="en-US" dirty="0" smtClean="0"/>
              <a:t>He had been elected by a “Silent Majority”.</a:t>
            </a:r>
          </a:p>
          <a:p>
            <a:r>
              <a:rPr lang="en-US" dirty="0" smtClean="0"/>
              <a:t>When running for re-election in 1972, he became paranoid that the Democrats would defeat him.  This led to the events of Watergate.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Watergate</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b="1" dirty="0" smtClean="0"/>
              <a:t>Watergate scandal</a:t>
            </a:r>
            <a:r>
              <a:rPr lang="en-US" dirty="0" smtClean="0"/>
              <a:t> was a 1970s United States political scandal resulting from the break-in to the Democratic National Committee headquarters at the Watergate office complex in Washington, D.C. </a:t>
            </a:r>
          </a:p>
          <a:p>
            <a:r>
              <a:rPr lang="en-US" dirty="0" smtClean="0"/>
              <a:t>Effects of the scandal ultimately led to the resignation of the President of the United States Richard Nixon on August 9, 1974, the first—and so far, only—resignation of any U.S President.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Rot="1" noChangeArrowheads="1"/>
          </p:cNvSpPr>
          <p:nvPr>
            <p:ph type="title"/>
          </p:nvPr>
        </p:nvSpPr>
        <p:spPr>
          <a:xfrm>
            <a:off x="457200" y="0"/>
            <a:ext cx="8229600" cy="1143000"/>
          </a:xfrm>
        </p:spPr>
        <p:txBody>
          <a:bodyPr>
            <a:normAutofit fontScale="90000"/>
          </a:bodyPr>
          <a:lstStyle/>
          <a:p>
            <a:pPr eaLnBrk="1" hangingPunct="1">
              <a:defRPr/>
            </a:pPr>
            <a:r>
              <a:rPr lang="en-US" sz="4000" smtClean="0"/>
              <a:t>Woodward, Bernstein and the </a:t>
            </a:r>
            <a:r>
              <a:rPr lang="en-US" sz="4000" i="1" smtClean="0"/>
              <a:t>Washington Post</a:t>
            </a:r>
            <a:r>
              <a:rPr lang="en-US" sz="4000" smtClean="0"/>
              <a:t> </a:t>
            </a:r>
          </a:p>
        </p:txBody>
      </p:sp>
      <p:pic>
        <p:nvPicPr>
          <p:cNvPr id="10243" name="Picture 9" descr="woodward%20and%20bernstein"/>
          <p:cNvPicPr>
            <a:picLocks noGrp="1" noChangeAspect="1" noChangeArrowheads="1"/>
          </p:cNvPicPr>
          <p:nvPr>
            <p:ph sz="half" idx="1"/>
          </p:nvPr>
        </p:nvPicPr>
        <p:blipFill>
          <a:blip r:embed="rId2" cstate="print"/>
          <a:srcRect/>
          <a:stretch>
            <a:fillRect/>
          </a:stretch>
        </p:blipFill>
        <p:spPr>
          <a:xfrm>
            <a:off x="2133600" y="1219200"/>
            <a:ext cx="4648200" cy="3695700"/>
          </a:xfrm>
          <a:noFill/>
        </p:spPr>
      </p:pic>
      <p:sp>
        <p:nvSpPr>
          <p:cNvPr id="20486" name="Rectangle 6"/>
          <p:cNvSpPr>
            <a:spLocks noGrp="1" noChangeArrowheads="1"/>
          </p:cNvSpPr>
          <p:nvPr>
            <p:ph type="body" sz="half" idx="2"/>
          </p:nvPr>
        </p:nvSpPr>
        <p:spPr>
          <a:xfrm>
            <a:off x="457200" y="4953000"/>
            <a:ext cx="8229600" cy="2187575"/>
          </a:xfrm>
        </p:spPr>
        <p:txBody>
          <a:bodyPr/>
          <a:lstStyle/>
          <a:p>
            <a:pPr eaLnBrk="1" hangingPunct="1">
              <a:lnSpc>
                <a:spcPct val="80000"/>
              </a:lnSpc>
              <a:defRPr/>
            </a:pPr>
            <a:r>
              <a:rPr lang="en-US" sz="2000" smtClean="0"/>
              <a:t>Watergate came to public attention largely through the work of Bob Woodward and Carl Bernstein, investigative reporters from the </a:t>
            </a:r>
            <a:r>
              <a:rPr lang="en-US" sz="2000" i="1" smtClean="0"/>
              <a:t>Washington Post</a:t>
            </a:r>
            <a:r>
              <a:rPr lang="en-US" sz="2000" smtClean="0"/>
              <a:t>. </a:t>
            </a:r>
          </a:p>
          <a:p>
            <a:pPr eaLnBrk="1" hangingPunct="1">
              <a:lnSpc>
                <a:spcPct val="80000"/>
              </a:lnSpc>
              <a:defRPr/>
            </a:pPr>
            <a:r>
              <a:rPr lang="en-US" sz="2000" smtClean="0"/>
              <a:t>Despite enormous political pressure, </a:t>
            </a:r>
            <a:r>
              <a:rPr lang="en-US" sz="2000" i="1" smtClean="0"/>
              <a:t>Post</a:t>
            </a:r>
            <a:r>
              <a:rPr lang="en-US" sz="2000" smtClean="0"/>
              <a:t> editor Ben Bradlee, publisher Katherine Graham, Woodward and Bernstein, aided by an enigmatic source nicknamed “Deepthroat” kept the story in the public consciousness until Nixon’s resignation.</a:t>
            </a:r>
            <a:br>
              <a:rPr lang="en-US" sz="2000" smtClean="0"/>
            </a:br>
            <a:endParaRPr lang="en-US" sz="20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normAutofit fontScale="90000"/>
          </a:bodyPr>
          <a:lstStyle/>
          <a:p>
            <a:pPr eaLnBrk="1" hangingPunct="1">
              <a:defRPr/>
            </a:pPr>
            <a:r>
              <a:rPr lang="en-US" sz="4000" smtClean="0"/>
              <a:t>Watergate Enters the Nixon Campaign</a:t>
            </a:r>
          </a:p>
        </p:txBody>
      </p:sp>
      <p:pic>
        <p:nvPicPr>
          <p:cNvPr id="11268" name="Picture 6" descr="mitchell"/>
          <p:cNvPicPr>
            <a:picLocks noGrp="1" noChangeAspect="1" noChangeArrowheads="1"/>
          </p:cNvPicPr>
          <p:nvPr>
            <p:ph sz="half" idx="1"/>
          </p:nvPr>
        </p:nvPicPr>
        <p:blipFill>
          <a:blip r:embed="rId2" cstate="print"/>
          <a:srcRect/>
          <a:stretch>
            <a:fillRect/>
          </a:stretch>
        </p:blipFill>
        <p:spPr>
          <a:xfrm>
            <a:off x="228600" y="1600200"/>
            <a:ext cx="4191000" cy="4191000"/>
          </a:xfrm>
          <a:noFill/>
        </p:spPr>
      </p:pic>
      <p:sp>
        <p:nvSpPr>
          <p:cNvPr id="23557" name="Rectangle 5"/>
          <p:cNvSpPr>
            <a:spLocks noGrp="1" noChangeArrowheads="1"/>
          </p:cNvSpPr>
          <p:nvPr>
            <p:ph type="body" sz="half" idx="2"/>
          </p:nvPr>
        </p:nvSpPr>
        <p:spPr/>
        <p:txBody>
          <a:bodyPr/>
          <a:lstStyle/>
          <a:p>
            <a:pPr eaLnBrk="1" hangingPunct="1">
              <a:lnSpc>
                <a:spcPct val="80000"/>
              </a:lnSpc>
              <a:defRPr/>
            </a:pPr>
            <a:r>
              <a:rPr lang="en-US" sz="1800" smtClean="0"/>
              <a:t>The break-in was eventually tied to the Nixon reelection campaign through a $25,000 check from a Republican donor that was laundered through a Mexican bank and deposited in the account of Watergate burglar Bernard Barker. </a:t>
            </a:r>
          </a:p>
          <a:p>
            <a:pPr eaLnBrk="1" hangingPunct="1">
              <a:lnSpc>
                <a:spcPct val="80000"/>
              </a:lnSpc>
              <a:defRPr/>
            </a:pPr>
            <a:r>
              <a:rPr lang="en-US" sz="1800" smtClean="0"/>
              <a:t>Later it was discovered that Former Attorney General John Mitchell, head of Nixon’s “Committee to Re-Elect the President,” (CREEP) controlled a secret fund for political espionage. </a:t>
            </a:r>
          </a:p>
          <a:p>
            <a:pPr eaLnBrk="1" hangingPunct="1">
              <a:lnSpc>
                <a:spcPct val="80000"/>
              </a:lnSpc>
              <a:defRPr/>
            </a:pPr>
            <a:r>
              <a:rPr lang="en-US" sz="1800" smtClean="0"/>
              <a:t>Mitchell would later go to prison for his role in the scandal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2898</TotalTime>
  <Words>1284</Words>
  <Application>Microsoft Office PowerPoint</Application>
  <PresentationFormat>On-screen Show (4:3)</PresentationFormat>
  <Paragraphs>104</Paragraphs>
  <Slides>23</Slides>
  <Notes>1</Notes>
  <HiddenSlides>0</HiddenSlides>
  <MMClips>1</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Apex</vt:lpstr>
      <vt:lpstr>Nixon and checks and balances</vt:lpstr>
      <vt:lpstr>Warm-up</vt:lpstr>
      <vt:lpstr>Announcements</vt:lpstr>
      <vt:lpstr>Back to yesterday</vt:lpstr>
      <vt:lpstr>Question of the Day</vt:lpstr>
      <vt:lpstr>Background:Richard Nixon</vt:lpstr>
      <vt:lpstr>Background: Watergate</vt:lpstr>
      <vt:lpstr>Woodward, Bernstein and the Washington Post </vt:lpstr>
      <vt:lpstr>Watergate Enters the Nixon Campaign</vt:lpstr>
      <vt:lpstr>The Election of 1972</vt:lpstr>
      <vt:lpstr>The Watergate Investigations: Judge John Sirica</vt:lpstr>
      <vt:lpstr>Senate Investigation and the Oval Office Tapes</vt:lpstr>
      <vt:lpstr>Senate Investigation and the Oval Office Tapes</vt:lpstr>
      <vt:lpstr>The Smoking Gun Tapes</vt:lpstr>
      <vt:lpstr>The Saturday Night Massacre </vt:lpstr>
      <vt:lpstr>The Saturday Night Massacre</vt:lpstr>
      <vt:lpstr>Impeachment</vt:lpstr>
      <vt:lpstr>Nixon Resigns</vt:lpstr>
      <vt:lpstr>Aftermath</vt:lpstr>
      <vt:lpstr>Nixon’s Resignation speech</vt:lpstr>
      <vt:lpstr>After Nixon</vt:lpstr>
      <vt:lpstr>What events led to scandal and impeachment proceedings during the Clinton presidency?</vt:lpstr>
      <vt:lpstr>Unit Timeline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Nixon and checks and balances</dc:title>
  <dc:creator>Sejal</dc:creator>
  <cp:lastModifiedBy>Sejal</cp:lastModifiedBy>
  <cp:revision>9</cp:revision>
  <dcterms:created xsi:type="dcterms:W3CDTF">2010-09-26T17:23:50Z</dcterms:created>
  <dcterms:modified xsi:type="dcterms:W3CDTF">2011-03-14T12:37:18Z</dcterms:modified>
</cp:coreProperties>
</file>